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44"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F2732DD-281E-42F0-97EA-4A94FCD18713}" type="datetimeFigureOut">
              <a:rPr lang="en-US" smtClean="0"/>
              <a:t>6/7/2016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32FB01C-A1DA-4FAF-86B7-C49DC31A7D7F}" type="slidenum">
              <a:rPr lang="en-US" smtClean="0"/>
              <a:t>‹#›</a:t>
            </a:fld>
            <a:endParaRPr lang="en-US"/>
          </a:p>
        </p:txBody>
      </p:sp>
    </p:spTree>
    <p:extLst>
      <p:ext uri="{BB962C8B-B14F-4D97-AF65-F5344CB8AC3E}">
        <p14:creationId xmlns:p14="http://schemas.microsoft.com/office/powerpoint/2010/main" val="228081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CA61F94-D78C-468E-AB11-D86CC1DF1426}" type="datetimeFigureOut">
              <a:rPr lang="en-US" smtClean="0"/>
              <a:t>6/7/2016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E0F89ED-59E8-45FC-9F43-8A203682010D}" type="slidenum">
              <a:rPr lang="en-US" smtClean="0"/>
              <a:t>‹#›</a:t>
            </a:fld>
            <a:endParaRPr lang="en-US"/>
          </a:p>
        </p:txBody>
      </p:sp>
    </p:spTree>
    <p:extLst>
      <p:ext uri="{BB962C8B-B14F-4D97-AF65-F5344CB8AC3E}">
        <p14:creationId xmlns:p14="http://schemas.microsoft.com/office/powerpoint/2010/main" val="93070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F89ED-59E8-45FC-9F43-8A203682010D}" type="slidenum">
              <a:rPr lang="en-US" smtClean="0"/>
              <a:t>2</a:t>
            </a:fld>
            <a:endParaRPr lang="en-US"/>
          </a:p>
        </p:txBody>
      </p:sp>
    </p:spTree>
    <p:extLst>
      <p:ext uri="{BB962C8B-B14F-4D97-AF65-F5344CB8AC3E}">
        <p14:creationId xmlns:p14="http://schemas.microsoft.com/office/powerpoint/2010/main" val="227150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F89ED-59E8-45FC-9F43-8A203682010D}" type="slidenum">
              <a:rPr lang="en-US" smtClean="0"/>
              <a:t>4</a:t>
            </a:fld>
            <a:endParaRPr lang="en-US"/>
          </a:p>
        </p:txBody>
      </p:sp>
    </p:spTree>
    <p:extLst>
      <p:ext uri="{BB962C8B-B14F-4D97-AF65-F5344CB8AC3E}">
        <p14:creationId xmlns:p14="http://schemas.microsoft.com/office/powerpoint/2010/main" val="94428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F89ED-59E8-45FC-9F43-8A203682010D}" type="slidenum">
              <a:rPr lang="en-US" smtClean="0"/>
              <a:t>5</a:t>
            </a:fld>
            <a:endParaRPr lang="en-US"/>
          </a:p>
        </p:txBody>
      </p:sp>
    </p:spTree>
    <p:extLst>
      <p:ext uri="{BB962C8B-B14F-4D97-AF65-F5344CB8AC3E}">
        <p14:creationId xmlns:p14="http://schemas.microsoft.com/office/powerpoint/2010/main" val="94428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062781-A585-41B7-9740-E93A48C56187}"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039D-61FE-4740-B7F6-C9C15D4D7D8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62781-A585-41B7-9740-E93A48C56187}"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039D-61FE-4740-B7F6-C9C15D4D7D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62781-A585-41B7-9740-E93A48C56187}"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039D-61FE-4740-B7F6-C9C15D4D7D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62781-A585-41B7-9740-E93A48C56187}"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039D-61FE-4740-B7F6-C9C15D4D7D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62781-A585-41B7-9740-E93A48C56187}"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E039D-61FE-4740-B7F6-C9C15D4D7D8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062781-A585-41B7-9740-E93A48C56187}"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E039D-61FE-4740-B7F6-C9C15D4D7D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062781-A585-41B7-9740-E93A48C56187}"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E039D-61FE-4740-B7F6-C9C15D4D7D8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62781-A585-41B7-9740-E93A48C56187}"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E039D-61FE-4740-B7F6-C9C15D4D7D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62781-A585-41B7-9740-E93A48C56187}"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E039D-61FE-4740-B7F6-C9C15D4D7D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62781-A585-41B7-9740-E93A48C56187}"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E039D-61FE-4740-B7F6-C9C15D4D7D8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62781-A585-41B7-9740-E93A48C56187}"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E039D-61FE-4740-B7F6-C9C15D4D7D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9062781-A585-41B7-9740-E93A48C56187}" type="datetimeFigureOut">
              <a:rPr lang="en-US" smtClean="0"/>
              <a:t>6/7/2016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AAE039D-61FE-4740-B7F6-C9C15D4D7D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305800" cy="1698625"/>
          </a:xfrm>
        </p:spPr>
        <p:txBody>
          <a:bodyPr>
            <a:normAutofit fontScale="90000"/>
          </a:bodyPr>
          <a:lstStyle/>
          <a:p>
            <a:r>
              <a:rPr lang="en-US" dirty="0" smtClean="0"/>
              <a:t>Your Favorite Book </a:t>
            </a:r>
            <a:br>
              <a:rPr lang="en-US" dirty="0" smtClean="0"/>
            </a:br>
            <a:r>
              <a:rPr lang="en-US" dirty="0" smtClean="0"/>
              <a:t>Product Development</a:t>
            </a:r>
            <a:endParaRPr lang="en-US" dirty="0"/>
          </a:p>
        </p:txBody>
      </p:sp>
      <p:sp>
        <p:nvSpPr>
          <p:cNvPr id="3" name="Subtitle 2"/>
          <p:cNvSpPr>
            <a:spLocks noGrp="1"/>
          </p:cNvSpPr>
          <p:nvPr>
            <p:ph type="subTitle" idx="1"/>
          </p:nvPr>
        </p:nvSpPr>
        <p:spPr>
          <a:xfrm>
            <a:off x="76200" y="1676400"/>
            <a:ext cx="8686800" cy="5181600"/>
          </a:xfrm>
        </p:spPr>
        <p:txBody>
          <a:bodyPr>
            <a:noAutofit/>
          </a:bodyPr>
          <a:lstStyle/>
          <a:p>
            <a:pPr algn="ctr"/>
            <a:r>
              <a:rPr lang="en-US" b="1" dirty="0" smtClean="0"/>
              <a:t>Develop a </a:t>
            </a:r>
            <a:r>
              <a:rPr lang="en-US" b="1" dirty="0" smtClean="0"/>
              <a:t>product </a:t>
            </a:r>
            <a:r>
              <a:rPr lang="en-US" b="1" dirty="0" smtClean="0"/>
              <a:t>for a book lover to </a:t>
            </a:r>
            <a:r>
              <a:rPr lang="en-US" b="1" dirty="0" smtClean="0"/>
              <a:t>sell!</a:t>
            </a:r>
          </a:p>
          <a:p>
            <a:r>
              <a:rPr lang="en-US" dirty="0" smtClean="0"/>
              <a:t>Your job is to create the perfect product that goes along with your favorite book.  </a:t>
            </a:r>
          </a:p>
          <a:p>
            <a:r>
              <a:rPr lang="en-US" dirty="0" smtClean="0"/>
              <a:t>Channel you inner </a:t>
            </a:r>
            <a:r>
              <a:rPr lang="en-US" dirty="0" err="1" smtClean="0"/>
              <a:t>Pinterest</a:t>
            </a:r>
            <a:r>
              <a:rPr lang="en-US" dirty="0" smtClean="0"/>
              <a:t> and your creative side!</a:t>
            </a:r>
          </a:p>
          <a:p>
            <a:pPr marL="457200" indent="-457200">
              <a:buFontTx/>
              <a:buChar char="-"/>
            </a:pPr>
            <a:r>
              <a:rPr lang="en-US" sz="2100" dirty="0" smtClean="0"/>
              <a:t>Choose your favorite book and don’t forget to tell me the name of it.</a:t>
            </a:r>
          </a:p>
          <a:p>
            <a:pPr marL="457200" indent="-457200">
              <a:buFontTx/>
              <a:buChar char="-"/>
            </a:pPr>
            <a:r>
              <a:rPr lang="en-US" sz="2100" dirty="0" smtClean="0"/>
              <a:t>Use Artemis to find a topic and a quote from or about the book. This can be your inspiration for your product. </a:t>
            </a:r>
            <a:r>
              <a:rPr lang="en-US" sz="2100" b="1" i="1" u="sng" dirty="0" smtClean="0"/>
              <a:t>Include citation!</a:t>
            </a:r>
          </a:p>
          <a:p>
            <a:pPr marL="457200" indent="-457200">
              <a:buFontTx/>
              <a:buChar char="-"/>
            </a:pPr>
            <a:r>
              <a:rPr lang="en-US" sz="2100" dirty="0" smtClean="0"/>
              <a:t>Create a 2 slide minimum presentation describing your product and </a:t>
            </a:r>
            <a:r>
              <a:rPr lang="en-US" sz="2100" u="sng" dirty="0" smtClean="0"/>
              <a:t>how it connects to your book</a:t>
            </a:r>
            <a:r>
              <a:rPr lang="en-US" sz="2100" dirty="0" smtClean="0"/>
              <a:t>.</a:t>
            </a:r>
          </a:p>
          <a:p>
            <a:pPr marL="457200" indent="-457200">
              <a:buFontTx/>
              <a:buChar char="-"/>
            </a:pPr>
            <a:r>
              <a:rPr lang="en-US" sz="2100" dirty="0" smtClean="0"/>
              <a:t>Use direct quote from book or review from Artemis.</a:t>
            </a:r>
          </a:p>
          <a:p>
            <a:pPr marL="457200" indent="-457200">
              <a:buFontTx/>
              <a:buChar char="-"/>
            </a:pPr>
            <a:r>
              <a:rPr lang="en-US" sz="2100" dirty="0" smtClean="0"/>
              <a:t>Provide citation.</a:t>
            </a:r>
          </a:p>
          <a:p>
            <a:pPr marL="457200" indent="-457200">
              <a:buFontTx/>
              <a:buChar char="-"/>
            </a:pPr>
            <a:r>
              <a:rPr lang="en-US" sz="2100" dirty="0" smtClean="0"/>
              <a:t>Ex. Julius Caesar Knife Block, 1984 Peripheral Glasses, Book visionary app</a:t>
            </a:r>
          </a:p>
          <a:p>
            <a:endParaRPr lang="en-US" dirty="0"/>
          </a:p>
        </p:txBody>
      </p:sp>
    </p:spTree>
    <p:extLst>
      <p:ext uri="{BB962C8B-B14F-4D97-AF65-F5344CB8AC3E}">
        <p14:creationId xmlns:p14="http://schemas.microsoft.com/office/powerpoint/2010/main" val="3401702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3252490"/>
            <a:ext cx="8119704" cy="25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854" y="780702"/>
            <a:ext cx="2184450" cy="1346928"/>
          </a:xfrm>
          <a:prstGeom prst="rect">
            <a:avLst/>
          </a:prstGeom>
        </p:spPr>
      </p:pic>
      <p:sp>
        <p:nvSpPr>
          <p:cNvPr id="2" name="Title 1"/>
          <p:cNvSpPr>
            <a:spLocks noGrp="1"/>
          </p:cNvSpPr>
          <p:nvPr>
            <p:ph type="ctrTitle"/>
          </p:nvPr>
        </p:nvSpPr>
        <p:spPr>
          <a:xfrm>
            <a:off x="17755" y="0"/>
            <a:ext cx="7848600" cy="1066800"/>
          </a:xfrm>
        </p:spPr>
        <p:txBody>
          <a:bodyPr>
            <a:normAutofit/>
          </a:bodyPr>
          <a:lstStyle/>
          <a:p>
            <a:r>
              <a:rPr lang="en-US" dirty="0" smtClean="0"/>
              <a:t>Example 1</a:t>
            </a:r>
            <a:endParaRPr lang="en-US" sz="4000" dirty="0"/>
          </a:p>
        </p:txBody>
      </p:sp>
      <p:sp>
        <p:nvSpPr>
          <p:cNvPr id="3" name="Subtitle 2"/>
          <p:cNvSpPr>
            <a:spLocks noGrp="1"/>
          </p:cNvSpPr>
          <p:nvPr>
            <p:ph type="subTitle" idx="1"/>
          </p:nvPr>
        </p:nvSpPr>
        <p:spPr>
          <a:xfrm rot="20588954">
            <a:off x="193139" y="1223005"/>
            <a:ext cx="6364388" cy="600056"/>
          </a:xfrm>
        </p:spPr>
        <p:txBody>
          <a:bodyPr>
            <a:noAutofit/>
          </a:bodyPr>
          <a:lstStyle/>
          <a:p>
            <a:pPr algn="ctr"/>
            <a:r>
              <a:rPr lang="en-US" sz="2800" b="1" dirty="0" smtClean="0">
                <a:latin typeface="Brush Script Std" pitchFamily="66" charset="0"/>
              </a:rPr>
              <a:t>Unleash the magic of Harry’s wand!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17" y="1219200"/>
            <a:ext cx="5898268" cy="20332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6827" y="304800"/>
            <a:ext cx="2712020" cy="2819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1454166"/>
            <a:ext cx="3121158" cy="3901448"/>
          </a:xfrm>
          <a:prstGeom prst="rect">
            <a:avLst/>
          </a:prstGeom>
        </p:spPr>
      </p:pic>
      <p:pic>
        <p:nvPicPr>
          <p:cNvPr id="1026"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90169">
            <a:off x="7042313" y="3531666"/>
            <a:ext cx="1983456" cy="198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20876024">
            <a:off x="2884469" y="2440245"/>
            <a:ext cx="336181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Turn on the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tele</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
        <p:nvSpPr>
          <p:cNvPr id="10" name="Rectangle 9"/>
          <p:cNvSpPr/>
          <p:nvPr/>
        </p:nvSpPr>
        <p:spPr>
          <a:xfrm rot="21422443">
            <a:off x="3164923" y="3212812"/>
            <a:ext cx="3656770"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Turn out the light!</a:t>
            </a:r>
          </a:p>
        </p:txBody>
      </p:sp>
      <p:sp>
        <p:nvSpPr>
          <p:cNvPr id="11" name="Rectangle 10"/>
          <p:cNvSpPr/>
          <p:nvPr/>
        </p:nvSpPr>
        <p:spPr>
          <a:xfrm rot="274595">
            <a:off x="3000615" y="3951568"/>
            <a:ext cx="3985386"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Answer the phone!</a:t>
            </a:r>
          </a:p>
        </p:txBody>
      </p:sp>
      <p:sp>
        <p:nvSpPr>
          <p:cNvPr id="12" name="Rectangle 11"/>
          <p:cNvSpPr/>
          <p:nvPr/>
        </p:nvSpPr>
        <p:spPr>
          <a:xfrm>
            <a:off x="171636" y="4523394"/>
            <a:ext cx="6088398" cy="212365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Harry Potter’s </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Remote Control Wand</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AMAZING! </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9058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90600"/>
          </a:xfrm>
        </p:spPr>
        <p:txBody>
          <a:bodyPr/>
          <a:lstStyle/>
          <a:p>
            <a:r>
              <a:rPr lang="en-US" dirty="0" smtClean="0"/>
              <a:t>EXAMPLE 2</a:t>
            </a:r>
            <a:endParaRPr lang="en-US" dirty="0"/>
          </a:p>
        </p:txBody>
      </p:sp>
      <p:sp>
        <p:nvSpPr>
          <p:cNvPr id="3" name="Content Placeholder 2"/>
          <p:cNvSpPr>
            <a:spLocks noGrp="1"/>
          </p:cNvSpPr>
          <p:nvPr>
            <p:ph idx="1"/>
          </p:nvPr>
        </p:nvSpPr>
        <p:spPr>
          <a:xfrm>
            <a:off x="2971800" y="457200"/>
            <a:ext cx="6172200" cy="1447800"/>
          </a:xfrm>
        </p:spPr>
        <p:txBody>
          <a:bodyPr>
            <a:normAutofit fontScale="85000" lnSpcReduction="10000"/>
          </a:bodyPr>
          <a:lstStyle/>
          <a:p>
            <a:r>
              <a:rPr lang="en-US" dirty="0" smtClean="0"/>
              <a:t>Tell me the name of the book!</a:t>
            </a:r>
          </a:p>
          <a:p>
            <a:r>
              <a:rPr lang="en-US" dirty="0" smtClean="0"/>
              <a:t>Describe how your product connects to your book.</a:t>
            </a:r>
          </a:p>
          <a:p>
            <a:r>
              <a:rPr lang="en-US" dirty="0" smtClean="0"/>
              <a:t>Use direct quote from book or review from Artemis.</a:t>
            </a:r>
          </a:p>
          <a:p>
            <a:r>
              <a:rPr lang="en-US" dirty="0" smtClean="0"/>
              <a:t>Provide citation.</a:t>
            </a:r>
          </a:p>
          <a:p>
            <a:pPr marL="0" indent="0">
              <a:buNone/>
            </a:pPr>
            <a:endParaRPr lang="en-US" dirty="0"/>
          </a:p>
        </p:txBody>
      </p:sp>
      <p:sp>
        <p:nvSpPr>
          <p:cNvPr id="4" name="Rectangle 3"/>
          <p:cNvSpPr/>
          <p:nvPr/>
        </p:nvSpPr>
        <p:spPr>
          <a:xfrm>
            <a:off x="369902" y="2398931"/>
            <a:ext cx="8686800" cy="1477328"/>
          </a:xfrm>
          <a:prstGeom prst="rect">
            <a:avLst/>
          </a:prstGeom>
        </p:spPr>
        <p:txBody>
          <a:bodyPr wrap="square">
            <a:spAutoFit/>
          </a:bodyPr>
          <a:lstStyle/>
          <a:p>
            <a:r>
              <a:rPr lang="en-US" dirty="0"/>
              <a:t>"It's the wand that chooses the wizard"--an expression that appears, in fact, to be both the first (Rowling [1997] 1999:82, 85) and the last (Rowling 2007:494, 742) proverb used in the series. Although this expression is not exactly metaphorical, the sentiments are apparently also not understood to be mere superstition because, in fact, this "truth" seems to drive the plot in the last volume of the series.</a:t>
            </a:r>
          </a:p>
        </p:txBody>
      </p:sp>
      <p:sp>
        <p:nvSpPr>
          <p:cNvPr id="5" name="Rectangle 4"/>
          <p:cNvSpPr/>
          <p:nvPr/>
        </p:nvSpPr>
        <p:spPr>
          <a:xfrm>
            <a:off x="309239" y="4038600"/>
            <a:ext cx="8839200" cy="923330"/>
          </a:xfrm>
          <a:prstGeom prst="rect">
            <a:avLst/>
          </a:prstGeom>
        </p:spPr>
        <p:txBody>
          <a:bodyPr wrap="square">
            <a:spAutoFit/>
          </a:bodyPr>
          <a:lstStyle/>
          <a:p>
            <a:r>
              <a:rPr lang="en-US" dirty="0"/>
              <a:t>Haas, Heather A. "The Wisdom of Wizards--and </a:t>
            </a:r>
            <a:r>
              <a:rPr lang="en-US" dirty="0" err="1"/>
              <a:t>Muggles</a:t>
            </a:r>
            <a:r>
              <a:rPr lang="en-US" dirty="0"/>
              <a:t> and Squibs: proverb use in the World of Harry Potter." </a:t>
            </a:r>
            <a:r>
              <a:rPr lang="en-US" i="1" dirty="0"/>
              <a:t>Journal of American Folklore</a:t>
            </a:r>
            <a:r>
              <a:rPr lang="en-US" dirty="0"/>
              <a:t> 124.492 (2011): 29+. </a:t>
            </a:r>
            <a:r>
              <a:rPr lang="en-US" i="1" dirty="0"/>
              <a:t>Literature Resource Center</a:t>
            </a:r>
            <a:r>
              <a:rPr lang="en-US" dirty="0"/>
              <a:t>. Web. 29 Apr. 2016.</a:t>
            </a:r>
          </a:p>
        </p:txBody>
      </p:sp>
      <p:sp>
        <p:nvSpPr>
          <p:cNvPr id="6" name="Rectangle 5"/>
          <p:cNvSpPr/>
          <p:nvPr/>
        </p:nvSpPr>
        <p:spPr>
          <a:xfrm>
            <a:off x="410592" y="1752600"/>
            <a:ext cx="82894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Harry Potter and the Deathly Hallows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76200" y="4961930"/>
            <a:ext cx="9041805" cy="212365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Connection:</a:t>
            </a: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The wand is a critical tool for a wizard, and the remote is a common tool for us </a:t>
            </a:r>
            <a:r>
              <a:rPr lang="en-US"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muggles</a:t>
            </a: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By combining the powers of the wand with the remote we can bring magic into our daily lives. </a:t>
            </a: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Let this wand choose you! </a:t>
            </a:r>
          </a:p>
          <a:p>
            <a:pPr algn="ct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51003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Rubric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67645007"/>
              </p:ext>
            </p:extLst>
          </p:nvPr>
        </p:nvGraphicFramePr>
        <p:xfrm>
          <a:off x="304800" y="1676400"/>
          <a:ext cx="8534400" cy="401955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476250">
                <a:tc>
                  <a:txBody>
                    <a:bodyPr/>
                    <a:lstStyle/>
                    <a:p>
                      <a:pPr algn="ct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5</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15</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20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76250">
                <a:tc>
                  <a:txBody>
                    <a:bodyPr/>
                    <a:lstStyle/>
                    <a:p>
                      <a:pPr algn="ctr"/>
                      <a:r>
                        <a:rPr lang="en-US" sz="1400" dirty="0" smtClean="0"/>
                        <a:t>Creativity </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err="1" smtClean="0"/>
                        <a:t>Derp</a:t>
                      </a:r>
                      <a:endParaRPr lang="en-US" sz="1400" dirty="0"/>
                    </a:p>
                  </a:txBody>
                  <a:tcPr/>
                </a:tc>
                <a:tc>
                  <a:txBody>
                    <a:bodyPr/>
                    <a:lstStyle/>
                    <a:p>
                      <a:pPr algn="ctr"/>
                      <a:r>
                        <a:rPr lang="en-US" sz="1400" dirty="0" smtClean="0"/>
                        <a:t>Okay</a:t>
                      </a:r>
                      <a:endParaRPr lang="en-US" sz="1400" dirty="0"/>
                    </a:p>
                  </a:txBody>
                  <a:tcPr/>
                </a:tc>
                <a:tc>
                  <a:txBody>
                    <a:bodyPr/>
                    <a:lstStyle/>
                    <a:p>
                      <a:pPr algn="ctr"/>
                      <a:r>
                        <a:rPr lang="en-US" sz="1400" dirty="0" smtClean="0"/>
                        <a:t>Neat Idea</a:t>
                      </a:r>
                      <a:endParaRPr lang="en-US" sz="1400" dirty="0"/>
                    </a:p>
                  </a:txBody>
                  <a:tcPr/>
                </a:tc>
                <a:tc>
                  <a:txBody>
                    <a:bodyPr/>
                    <a:lstStyle/>
                    <a:p>
                      <a:pPr algn="ctr"/>
                      <a:r>
                        <a:rPr lang="en-US" sz="1400" dirty="0" smtClean="0"/>
                        <a:t>Pure</a:t>
                      </a:r>
                      <a:r>
                        <a:rPr lang="en-US" sz="1400" baseline="0" dirty="0" smtClean="0"/>
                        <a:t> Brilliance</a:t>
                      </a:r>
                      <a:endParaRPr lang="en-US" sz="1400" dirty="0"/>
                    </a:p>
                  </a:txBody>
                  <a:tcPr/>
                </a:tc>
                <a:tc>
                  <a:txBody>
                    <a:bodyPr/>
                    <a:lstStyle/>
                    <a:p>
                      <a:pPr algn="ct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76250">
                <a:tc>
                  <a:txBody>
                    <a:bodyPr/>
                    <a:lstStyle/>
                    <a:p>
                      <a:pPr algn="ctr"/>
                      <a:r>
                        <a:rPr lang="en-US" sz="1400" dirty="0" smtClean="0"/>
                        <a:t>Picture</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smtClean="0"/>
                        <a:t>Irrelevant</a:t>
                      </a:r>
                      <a:r>
                        <a:rPr lang="en-US" sz="1400" baseline="0" dirty="0" smtClean="0"/>
                        <a:t> pic</a:t>
                      </a:r>
                      <a:endParaRPr lang="en-US" sz="1400" dirty="0"/>
                    </a:p>
                  </a:txBody>
                  <a:tcPr/>
                </a:tc>
                <a:tc>
                  <a:txBody>
                    <a:bodyPr/>
                    <a:lstStyle/>
                    <a:p>
                      <a:pPr algn="ctr"/>
                      <a:r>
                        <a:rPr lang="en-US" sz="1400" dirty="0" smtClean="0"/>
                        <a:t>Copied</a:t>
                      </a:r>
                      <a:r>
                        <a:rPr lang="en-US" sz="1400" baseline="0" dirty="0" smtClean="0"/>
                        <a:t> </a:t>
                      </a:r>
                      <a:r>
                        <a:rPr lang="en-US" sz="1400" dirty="0" smtClean="0"/>
                        <a:t>pic/</a:t>
                      </a:r>
                      <a:r>
                        <a:rPr lang="en-US" sz="1400" baseline="0" dirty="0" smtClean="0"/>
                        <a:t>no editing</a:t>
                      </a:r>
                      <a:endParaRPr lang="en-US" sz="1400" dirty="0"/>
                    </a:p>
                  </a:txBody>
                  <a:tcPr/>
                </a:tc>
                <a:tc>
                  <a:txBody>
                    <a:bodyPr/>
                    <a:lstStyle/>
                    <a:p>
                      <a:pPr algn="ctr"/>
                      <a:r>
                        <a:rPr lang="en-US" sz="1400" dirty="0" smtClean="0"/>
                        <a:t>Thoughtful</a:t>
                      </a:r>
                      <a:r>
                        <a:rPr lang="en-US" sz="1400" baseline="0" dirty="0" smtClean="0"/>
                        <a:t> editing/creation</a:t>
                      </a:r>
                      <a:endParaRPr lang="en-US" sz="1400" dirty="0"/>
                    </a:p>
                  </a:txBody>
                  <a:tcPr/>
                </a:tc>
                <a:tc>
                  <a:txBody>
                    <a:bodyPr/>
                    <a:lstStyle/>
                    <a:p>
                      <a:pPr algn="ctr"/>
                      <a:r>
                        <a:rPr lang="en-US" sz="1400" dirty="0" smtClean="0"/>
                        <a:t>Supreme</a:t>
                      </a:r>
                      <a:r>
                        <a:rPr lang="en-US" sz="1400" baseline="0" dirty="0" smtClean="0"/>
                        <a:t> editing/creation</a:t>
                      </a:r>
                      <a:endParaRPr lang="en-US" sz="1400" dirty="0"/>
                    </a:p>
                  </a:txBody>
                  <a:tcPr/>
                </a:tc>
                <a:tc>
                  <a:txBody>
                    <a:bodyPr/>
                    <a:lstStyle/>
                    <a:p>
                      <a:pPr algn="ct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76250">
                <a:tc>
                  <a:txBody>
                    <a:bodyPr/>
                    <a:lstStyle/>
                    <a:p>
                      <a:pPr algn="ctr"/>
                      <a:r>
                        <a:rPr lang="en-US" sz="1400" dirty="0" smtClean="0"/>
                        <a:t>Connection</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smtClean="0"/>
                        <a:t>No</a:t>
                      </a:r>
                      <a:r>
                        <a:rPr lang="en-US" sz="1400" baseline="0" dirty="0" smtClean="0"/>
                        <a:t> real connection</a:t>
                      </a:r>
                      <a:endParaRPr lang="en-US" sz="1400" dirty="0"/>
                    </a:p>
                  </a:txBody>
                  <a:tcPr/>
                </a:tc>
                <a:tc>
                  <a:txBody>
                    <a:bodyPr/>
                    <a:lstStyle/>
                    <a:p>
                      <a:pPr algn="ctr"/>
                      <a:r>
                        <a:rPr lang="en-US" sz="1400" dirty="0" smtClean="0"/>
                        <a:t>Minimal connection</a:t>
                      </a:r>
                      <a:endParaRPr lang="en-US" sz="1400" dirty="0"/>
                    </a:p>
                  </a:txBody>
                  <a:tcPr/>
                </a:tc>
                <a:tc>
                  <a:txBody>
                    <a:bodyPr/>
                    <a:lstStyle/>
                    <a:p>
                      <a:pPr algn="ctr"/>
                      <a:r>
                        <a:rPr lang="en-US" sz="1400" dirty="0" smtClean="0"/>
                        <a:t>Connection</a:t>
                      </a:r>
                      <a:endParaRPr lang="en-US" sz="1400" dirty="0"/>
                    </a:p>
                  </a:txBody>
                  <a:tcPr/>
                </a:tc>
                <a:tc>
                  <a:txBody>
                    <a:bodyPr/>
                    <a:lstStyle/>
                    <a:p>
                      <a:pPr algn="ctr"/>
                      <a:r>
                        <a:rPr lang="en-US" sz="1400" dirty="0" smtClean="0"/>
                        <a:t>Deep</a:t>
                      </a:r>
                      <a:r>
                        <a:rPr lang="en-US" sz="1400" baseline="0" dirty="0" smtClean="0"/>
                        <a:t> connection</a:t>
                      </a:r>
                      <a:endParaRPr lang="en-US" sz="1400" dirty="0"/>
                    </a:p>
                  </a:txBody>
                  <a:tcPr/>
                </a:tc>
                <a:tc>
                  <a:txBody>
                    <a:bodyPr/>
                    <a:lstStyle/>
                    <a:p>
                      <a:pPr algn="ct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76250">
                <a:tc>
                  <a:txBody>
                    <a:bodyPr/>
                    <a:lstStyle/>
                    <a:p>
                      <a:pPr algn="ctr"/>
                      <a:r>
                        <a:rPr lang="en-US" sz="1400" dirty="0" smtClean="0"/>
                        <a:t>Quote </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smtClean="0"/>
                        <a:t>No quote</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Irrelevant</a:t>
                      </a:r>
                      <a:r>
                        <a:rPr lang="en-US" sz="1400" baseline="0" dirty="0" smtClean="0"/>
                        <a:t> quote</a:t>
                      </a:r>
                      <a:endParaRPr lang="en-US" sz="1400" dirty="0" smtClean="0"/>
                    </a:p>
                    <a:p>
                      <a:pPr algn="ctr"/>
                      <a:endParaRPr lang="en-US" sz="1400" dirty="0"/>
                    </a:p>
                  </a:txBody>
                  <a:tcPr/>
                </a:tc>
                <a:tc>
                  <a:txBody>
                    <a:bodyPr/>
                    <a:lstStyle/>
                    <a:p>
                      <a:pPr algn="ctr"/>
                      <a:r>
                        <a:rPr lang="en-US" sz="1400" dirty="0" smtClean="0"/>
                        <a:t>Quote</a:t>
                      </a:r>
                      <a:endParaRPr lang="en-US" sz="1400" dirty="0"/>
                    </a:p>
                  </a:txBody>
                  <a:tcPr/>
                </a:tc>
                <a:tc>
                  <a:txBody>
                    <a:bodyPr/>
                    <a:lstStyle/>
                    <a:p>
                      <a:pPr algn="ctr"/>
                      <a:r>
                        <a:rPr lang="en-US" sz="1400" dirty="0" smtClean="0"/>
                        <a:t>Awesome</a:t>
                      </a:r>
                      <a:r>
                        <a:rPr lang="en-US" sz="1400" baseline="0" dirty="0" smtClean="0"/>
                        <a:t> quote</a:t>
                      </a:r>
                      <a:endParaRPr lang="en-US" sz="1400" dirty="0"/>
                    </a:p>
                  </a:txBody>
                  <a:tcPr/>
                </a:tc>
                <a:tc>
                  <a:txBody>
                    <a:bodyPr/>
                    <a:lstStyle/>
                    <a:p>
                      <a:pPr algn="ct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76250">
                <a:tc>
                  <a:txBody>
                    <a:bodyPr/>
                    <a:lstStyle/>
                    <a:p>
                      <a:pPr algn="ctr"/>
                      <a:r>
                        <a:rPr lang="en-US" sz="1400" dirty="0" smtClean="0"/>
                        <a:t>Citation</a:t>
                      </a:r>
                      <a:endParaRPr lang="en-US" sz="1400"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sz="1400" dirty="0" smtClean="0"/>
                        <a:t>No</a:t>
                      </a:r>
                      <a:r>
                        <a:rPr lang="en-US" sz="1400" baseline="0" dirty="0" smtClean="0"/>
                        <a:t> citation</a:t>
                      </a:r>
                      <a:endParaRPr lang="en-US" sz="1400" dirty="0"/>
                    </a:p>
                  </a:txBody>
                  <a:tcPr>
                    <a:lnB w="12700" cap="flat" cmpd="sng" algn="ctr">
                      <a:noFill/>
                      <a:prstDash val="solid"/>
                      <a:round/>
                      <a:headEnd type="none" w="med" len="med"/>
                      <a:tailEnd type="none" w="med" len="med"/>
                    </a:lnB>
                  </a:tcPr>
                </a:tc>
                <a:tc>
                  <a:txBody>
                    <a:bodyPr/>
                    <a:lstStyle/>
                    <a:p>
                      <a:pPr algn="ctr"/>
                      <a:r>
                        <a:rPr lang="en-US" sz="1400" dirty="0" smtClean="0"/>
                        <a:t>Really</a:t>
                      </a:r>
                      <a:r>
                        <a:rPr lang="en-US" sz="1400" baseline="0" dirty="0" smtClean="0"/>
                        <a:t> messed up citation</a:t>
                      </a:r>
                    </a:p>
                  </a:txBody>
                  <a:tcPr>
                    <a:lnB w="12700" cap="flat" cmpd="sng" algn="ctr">
                      <a:noFill/>
                      <a:prstDash val="solid"/>
                      <a:round/>
                      <a:headEnd type="none" w="med" len="med"/>
                      <a:tailEnd type="none" w="med" len="med"/>
                    </a:lnB>
                  </a:tcPr>
                </a:tc>
                <a:tc>
                  <a:txBody>
                    <a:bodyPr/>
                    <a:lstStyle/>
                    <a:p>
                      <a:pPr algn="ctr"/>
                      <a:r>
                        <a:rPr lang="en-US" sz="1400" dirty="0" smtClean="0"/>
                        <a:t>Improper</a:t>
                      </a:r>
                      <a:r>
                        <a:rPr lang="en-US" sz="1400" baseline="0" dirty="0" smtClean="0"/>
                        <a:t> citation</a:t>
                      </a:r>
                      <a:endParaRPr lang="en-US" sz="1400" dirty="0"/>
                    </a:p>
                  </a:txBody>
                  <a:tcPr>
                    <a:lnB w="12700" cap="flat" cmpd="sng" algn="ctr">
                      <a:noFill/>
                      <a:prstDash val="solid"/>
                      <a:round/>
                      <a:headEnd type="none" w="med" len="med"/>
                      <a:tailEnd type="none" w="med" len="med"/>
                    </a:lnB>
                  </a:tcPr>
                </a:tc>
                <a:tc>
                  <a:txBody>
                    <a:bodyPr/>
                    <a:lstStyle/>
                    <a:p>
                      <a:pPr algn="ctr"/>
                      <a:r>
                        <a:rPr lang="en-US" sz="1400" smtClean="0"/>
                        <a:t>Proper</a:t>
                      </a:r>
                      <a:r>
                        <a:rPr lang="en-US" sz="1400" baseline="0" smtClean="0"/>
                        <a:t> citation</a:t>
                      </a:r>
                      <a:endParaRPr lang="en-US" sz="1400" dirty="0"/>
                    </a:p>
                  </a:txBody>
                  <a:tcPr>
                    <a:lnB w="12700" cap="flat" cmpd="sng" algn="ctr">
                      <a:noFill/>
                      <a:prstDash val="solid"/>
                      <a:round/>
                      <a:headEnd type="none" w="med" len="med"/>
                      <a:tailEnd type="none" w="med" len="med"/>
                    </a:lnB>
                  </a:tcPr>
                </a:tc>
                <a:tc>
                  <a:txBody>
                    <a:bodyPr/>
                    <a:lstStyle/>
                    <a:p>
                      <a:pPr algn="ctr"/>
                      <a:endParaRPr lang="en-US" sz="1400"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476250">
                <a:tc>
                  <a:txBody>
                    <a:bodyPr/>
                    <a:lstStyle/>
                    <a:p>
                      <a:pPr algn="ctr"/>
                      <a:r>
                        <a:rPr lang="en-US" sz="1400" dirty="0" smtClean="0"/>
                        <a:t>Name</a:t>
                      </a:r>
                      <a:r>
                        <a:rPr lang="en-US" sz="1400" baseline="0" dirty="0" smtClean="0"/>
                        <a:t>/Period</a:t>
                      </a:r>
                      <a:endParaRPr lang="en-US" sz="1400"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No name</a:t>
                      </a:r>
                      <a:r>
                        <a:rPr lang="en-US" sz="1400" baseline="0" dirty="0" smtClean="0"/>
                        <a:t> or class period</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Just</a:t>
                      </a:r>
                      <a:r>
                        <a:rPr lang="en-US" sz="1400" baseline="0" dirty="0" smtClean="0"/>
                        <a:t> class period</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Just name</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BOTH!</a:t>
                      </a:r>
                      <a:endParaRPr 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250">
                <a:tc>
                  <a:txBody>
                    <a:bodyPr/>
                    <a:lstStyle/>
                    <a:p>
                      <a:pPr algn="ctr"/>
                      <a:r>
                        <a:rPr lang="en-US" sz="1400" dirty="0" smtClean="0"/>
                        <a:t>Total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70545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Rubric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97766880"/>
              </p:ext>
            </p:extLst>
          </p:nvPr>
        </p:nvGraphicFramePr>
        <p:xfrm>
          <a:off x="304800" y="1676400"/>
          <a:ext cx="8534400" cy="401955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476250">
                <a:tc>
                  <a:txBody>
                    <a:bodyPr/>
                    <a:lstStyle/>
                    <a:p>
                      <a:pPr algn="ct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5</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15</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20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76250">
                <a:tc>
                  <a:txBody>
                    <a:bodyPr/>
                    <a:lstStyle/>
                    <a:p>
                      <a:pPr algn="ctr"/>
                      <a:r>
                        <a:rPr lang="en-US" sz="1400" dirty="0" smtClean="0"/>
                        <a:t>Creativity </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err="1" smtClean="0"/>
                        <a:t>Derp</a:t>
                      </a:r>
                      <a:endParaRPr lang="en-US" sz="1400" dirty="0"/>
                    </a:p>
                  </a:txBody>
                  <a:tcPr/>
                </a:tc>
                <a:tc>
                  <a:txBody>
                    <a:bodyPr/>
                    <a:lstStyle/>
                    <a:p>
                      <a:pPr algn="ctr"/>
                      <a:r>
                        <a:rPr lang="en-US" sz="1400" dirty="0" smtClean="0"/>
                        <a:t>Okay</a:t>
                      </a:r>
                      <a:endParaRPr lang="en-US" sz="1400" dirty="0"/>
                    </a:p>
                  </a:txBody>
                  <a:tcPr/>
                </a:tc>
                <a:tc>
                  <a:txBody>
                    <a:bodyPr/>
                    <a:lstStyle/>
                    <a:p>
                      <a:pPr algn="ctr"/>
                      <a:r>
                        <a:rPr lang="en-US" sz="1400" dirty="0" smtClean="0"/>
                        <a:t>Neat Idea</a:t>
                      </a:r>
                      <a:endParaRPr lang="en-US" sz="1400" dirty="0"/>
                    </a:p>
                  </a:txBody>
                  <a:tcPr/>
                </a:tc>
                <a:tc>
                  <a:txBody>
                    <a:bodyPr/>
                    <a:lstStyle/>
                    <a:p>
                      <a:pPr algn="ctr"/>
                      <a:r>
                        <a:rPr lang="en-US" sz="1400" dirty="0" smtClean="0"/>
                        <a:t>Pure</a:t>
                      </a:r>
                      <a:r>
                        <a:rPr lang="en-US" sz="1400" baseline="0" dirty="0" smtClean="0"/>
                        <a:t> Brilliance</a:t>
                      </a:r>
                      <a:endParaRPr lang="en-US" sz="1400" dirty="0"/>
                    </a:p>
                  </a:txBody>
                  <a:tcPr/>
                </a:tc>
                <a:tc>
                  <a:txBody>
                    <a:bodyPr/>
                    <a:lstStyle/>
                    <a:p>
                      <a:pPr algn="ct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76250">
                <a:tc>
                  <a:txBody>
                    <a:bodyPr/>
                    <a:lstStyle/>
                    <a:p>
                      <a:pPr algn="ctr"/>
                      <a:r>
                        <a:rPr lang="en-US" sz="1400" dirty="0" smtClean="0"/>
                        <a:t>Picture</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smtClean="0"/>
                        <a:t>Irrelevant</a:t>
                      </a:r>
                      <a:r>
                        <a:rPr lang="en-US" sz="1400" baseline="0" dirty="0" smtClean="0"/>
                        <a:t> pic</a:t>
                      </a:r>
                      <a:endParaRPr lang="en-US" sz="1400" dirty="0"/>
                    </a:p>
                  </a:txBody>
                  <a:tcPr/>
                </a:tc>
                <a:tc>
                  <a:txBody>
                    <a:bodyPr/>
                    <a:lstStyle/>
                    <a:p>
                      <a:pPr algn="ctr"/>
                      <a:r>
                        <a:rPr lang="en-US" sz="1400" dirty="0" smtClean="0"/>
                        <a:t>Copied</a:t>
                      </a:r>
                      <a:r>
                        <a:rPr lang="en-US" sz="1400" baseline="0" dirty="0" smtClean="0"/>
                        <a:t> </a:t>
                      </a:r>
                      <a:r>
                        <a:rPr lang="en-US" sz="1400" dirty="0" smtClean="0"/>
                        <a:t>pic/</a:t>
                      </a:r>
                      <a:r>
                        <a:rPr lang="en-US" sz="1400" baseline="0" dirty="0" smtClean="0"/>
                        <a:t>no editing</a:t>
                      </a:r>
                      <a:endParaRPr lang="en-US" sz="1400" dirty="0"/>
                    </a:p>
                  </a:txBody>
                  <a:tcPr/>
                </a:tc>
                <a:tc>
                  <a:txBody>
                    <a:bodyPr/>
                    <a:lstStyle/>
                    <a:p>
                      <a:pPr algn="ctr"/>
                      <a:r>
                        <a:rPr lang="en-US" sz="1400" dirty="0" smtClean="0"/>
                        <a:t>Thoughtful</a:t>
                      </a:r>
                      <a:r>
                        <a:rPr lang="en-US" sz="1400" baseline="0" dirty="0" smtClean="0"/>
                        <a:t> editing/creation</a:t>
                      </a:r>
                      <a:endParaRPr lang="en-US" sz="1400" dirty="0"/>
                    </a:p>
                  </a:txBody>
                  <a:tcPr/>
                </a:tc>
                <a:tc>
                  <a:txBody>
                    <a:bodyPr/>
                    <a:lstStyle/>
                    <a:p>
                      <a:pPr algn="ctr"/>
                      <a:r>
                        <a:rPr lang="en-US" sz="1400" dirty="0" smtClean="0"/>
                        <a:t>Supreme</a:t>
                      </a:r>
                      <a:r>
                        <a:rPr lang="en-US" sz="1400" baseline="0" dirty="0" smtClean="0"/>
                        <a:t> editing/creation</a:t>
                      </a:r>
                      <a:endParaRPr lang="en-US" sz="1400" dirty="0"/>
                    </a:p>
                  </a:txBody>
                  <a:tcPr/>
                </a:tc>
                <a:tc>
                  <a:txBody>
                    <a:bodyPr/>
                    <a:lstStyle/>
                    <a:p>
                      <a:pPr algn="ct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76250">
                <a:tc>
                  <a:txBody>
                    <a:bodyPr/>
                    <a:lstStyle/>
                    <a:p>
                      <a:pPr algn="ctr"/>
                      <a:r>
                        <a:rPr lang="en-US" sz="1400" dirty="0" smtClean="0"/>
                        <a:t>Connection</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smtClean="0"/>
                        <a:t>No</a:t>
                      </a:r>
                      <a:r>
                        <a:rPr lang="en-US" sz="1400" baseline="0" dirty="0" smtClean="0"/>
                        <a:t> real connection</a:t>
                      </a:r>
                      <a:endParaRPr lang="en-US" sz="1400" dirty="0"/>
                    </a:p>
                  </a:txBody>
                  <a:tcPr/>
                </a:tc>
                <a:tc>
                  <a:txBody>
                    <a:bodyPr/>
                    <a:lstStyle/>
                    <a:p>
                      <a:pPr algn="ctr"/>
                      <a:r>
                        <a:rPr lang="en-US" sz="1400" dirty="0" smtClean="0"/>
                        <a:t>Minimal connection</a:t>
                      </a:r>
                      <a:endParaRPr lang="en-US" sz="1400" dirty="0"/>
                    </a:p>
                  </a:txBody>
                  <a:tcPr/>
                </a:tc>
                <a:tc>
                  <a:txBody>
                    <a:bodyPr/>
                    <a:lstStyle/>
                    <a:p>
                      <a:pPr algn="ctr"/>
                      <a:r>
                        <a:rPr lang="en-US" sz="1400" dirty="0" smtClean="0"/>
                        <a:t>Connection</a:t>
                      </a:r>
                      <a:endParaRPr lang="en-US" sz="1400" dirty="0"/>
                    </a:p>
                  </a:txBody>
                  <a:tcPr/>
                </a:tc>
                <a:tc>
                  <a:txBody>
                    <a:bodyPr/>
                    <a:lstStyle/>
                    <a:p>
                      <a:pPr algn="ctr"/>
                      <a:r>
                        <a:rPr lang="en-US" sz="1400" dirty="0" smtClean="0"/>
                        <a:t>Deep</a:t>
                      </a:r>
                      <a:r>
                        <a:rPr lang="en-US" sz="1400" baseline="0" dirty="0" smtClean="0"/>
                        <a:t> connection</a:t>
                      </a:r>
                      <a:endParaRPr lang="en-US" sz="1400" dirty="0"/>
                    </a:p>
                  </a:txBody>
                  <a:tcPr/>
                </a:tc>
                <a:tc>
                  <a:txBody>
                    <a:bodyPr/>
                    <a:lstStyle/>
                    <a:p>
                      <a:pPr algn="ct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76250">
                <a:tc>
                  <a:txBody>
                    <a:bodyPr/>
                    <a:lstStyle/>
                    <a:p>
                      <a:pPr algn="ctr"/>
                      <a:r>
                        <a:rPr lang="en-US" sz="1400" dirty="0" smtClean="0"/>
                        <a:t>Quote </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smtClean="0"/>
                        <a:t>No quote</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Irrelevant</a:t>
                      </a:r>
                      <a:r>
                        <a:rPr lang="en-US" sz="1400" baseline="0" dirty="0" smtClean="0"/>
                        <a:t> quote</a:t>
                      </a:r>
                      <a:endParaRPr lang="en-US" sz="1400" dirty="0" smtClean="0"/>
                    </a:p>
                    <a:p>
                      <a:pPr algn="ctr"/>
                      <a:endParaRPr lang="en-US" sz="1400" dirty="0"/>
                    </a:p>
                  </a:txBody>
                  <a:tcPr/>
                </a:tc>
                <a:tc>
                  <a:txBody>
                    <a:bodyPr/>
                    <a:lstStyle/>
                    <a:p>
                      <a:pPr algn="ctr"/>
                      <a:r>
                        <a:rPr lang="en-US" sz="1400" dirty="0" smtClean="0"/>
                        <a:t>Quote</a:t>
                      </a:r>
                      <a:endParaRPr lang="en-US" sz="1400" dirty="0"/>
                    </a:p>
                  </a:txBody>
                  <a:tcPr/>
                </a:tc>
                <a:tc>
                  <a:txBody>
                    <a:bodyPr/>
                    <a:lstStyle/>
                    <a:p>
                      <a:pPr algn="ctr"/>
                      <a:r>
                        <a:rPr lang="en-US" sz="1400" dirty="0" smtClean="0"/>
                        <a:t>Awesome</a:t>
                      </a:r>
                      <a:r>
                        <a:rPr lang="en-US" sz="1400" baseline="0" dirty="0" smtClean="0"/>
                        <a:t> quote</a:t>
                      </a:r>
                      <a:endParaRPr lang="en-US" sz="1400" dirty="0"/>
                    </a:p>
                  </a:txBody>
                  <a:tcPr/>
                </a:tc>
                <a:tc>
                  <a:txBody>
                    <a:bodyPr/>
                    <a:lstStyle/>
                    <a:p>
                      <a:pPr algn="ct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76250">
                <a:tc>
                  <a:txBody>
                    <a:bodyPr/>
                    <a:lstStyle/>
                    <a:p>
                      <a:pPr algn="ctr"/>
                      <a:r>
                        <a:rPr lang="en-US" sz="1400" dirty="0" smtClean="0"/>
                        <a:t>Citation</a:t>
                      </a:r>
                      <a:endParaRPr lang="en-US" sz="1400"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sz="1400" dirty="0" smtClean="0"/>
                        <a:t>No</a:t>
                      </a:r>
                      <a:r>
                        <a:rPr lang="en-US" sz="1400" baseline="0" dirty="0" smtClean="0"/>
                        <a:t> citation</a:t>
                      </a:r>
                      <a:endParaRPr lang="en-US" sz="1400" dirty="0"/>
                    </a:p>
                  </a:txBody>
                  <a:tcPr>
                    <a:lnB w="12700" cap="flat" cmpd="sng" algn="ctr">
                      <a:noFill/>
                      <a:prstDash val="solid"/>
                      <a:round/>
                      <a:headEnd type="none" w="med" len="med"/>
                      <a:tailEnd type="none" w="med" len="med"/>
                    </a:lnB>
                  </a:tcPr>
                </a:tc>
                <a:tc>
                  <a:txBody>
                    <a:bodyPr/>
                    <a:lstStyle/>
                    <a:p>
                      <a:pPr algn="ctr"/>
                      <a:r>
                        <a:rPr lang="en-US" sz="1400" dirty="0" smtClean="0"/>
                        <a:t>Really</a:t>
                      </a:r>
                      <a:r>
                        <a:rPr lang="en-US" sz="1400" baseline="0" dirty="0" smtClean="0"/>
                        <a:t> messed up citation</a:t>
                      </a:r>
                    </a:p>
                  </a:txBody>
                  <a:tcPr>
                    <a:lnB w="12700" cap="flat" cmpd="sng" algn="ctr">
                      <a:noFill/>
                      <a:prstDash val="solid"/>
                      <a:round/>
                      <a:headEnd type="none" w="med" len="med"/>
                      <a:tailEnd type="none" w="med" len="med"/>
                    </a:lnB>
                  </a:tcPr>
                </a:tc>
                <a:tc>
                  <a:txBody>
                    <a:bodyPr/>
                    <a:lstStyle/>
                    <a:p>
                      <a:pPr algn="ctr"/>
                      <a:r>
                        <a:rPr lang="en-US" sz="1400" dirty="0" smtClean="0"/>
                        <a:t>Improper</a:t>
                      </a:r>
                      <a:r>
                        <a:rPr lang="en-US" sz="1400" baseline="0" dirty="0" smtClean="0"/>
                        <a:t> citation</a:t>
                      </a:r>
                      <a:endParaRPr lang="en-US" sz="1400" dirty="0"/>
                    </a:p>
                  </a:txBody>
                  <a:tcPr>
                    <a:lnB w="12700" cap="flat" cmpd="sng" algn="ctr">
                      <a:noFill/>
                      <a:prstDash val="solid"/>
                      <a:round/>
                      <a:headEnd type="none" w="med" len="med"/>
                      <a:tailEnd type="none" w="med" len="med"/>
                    </a:lnB>
                  </a:tcPr>
                </a:tc>
                <a:tc>
                  <a:txBody>
                    <a:bodyPr/>
                    <a:lstStyle/>
                    <a:p>
                      <a:pPr algn="ctr"/>
                      <a:r>
                        <a:rPr lang="en-US" sz="1400" smtClean="0"/>
                        <a:t>Proper</a:t>
                      </a:r>
                      <a:r>
                        <a:rPr lang="en-US" sz="1400" baseline="0" smtClean="0"/>
                        <a:t> citation</a:t>
                      </a:r>
                      <a:endParaRPr lang="en-US" sz="1400" dirty="0"/>
                    </a:p>
                  </a:txBody>
                  <a:tcPr>
                    <a:lnB w="12700" cap="flat" cmpd="sng" algn="ctr">
                      <a:noFill/>
                      <a:prstDash val="solid"/>
                      <a:round/>
                      <a:headEnd type="none" w="med" len="med"/>
                      <a:tailEnd type="none" w="med" len="med"/>
                    </a:lnB>
                  </a:tcPr>
                </a:tc>
                <a:tc>
                  <a:txBody>
                    <a:bodyPr/>
                    <a:lstStyle/>
                    <a:p>
                      <a:pPr algn="ctr"/>
                      <a:endParaRPr lang="en-US" sz="1400"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476250">
                <a:tc>
                  <a:txBody>
                    <a:bodyPr/>
                    <a:lstStyle/>
                    <a:p>
                      <a:pPr algn="ctr"/>
                      <a:r>
                        <a:rPr lang="en-US" sz="1400" dirty="0" smtClean="0"/>
                        <a:t>Name</a:t>
                      </a:r>
                      <a:r>
                        <a:rPr lang="en-US" sz="1400" baseline="0" dirty="0" smtClean="0"/>
                        <a:t>/Period</a:t>
                      </a:r>
                      <a:endParaRPr lang="en-US" sz="1400"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No name</a:t>
                      </a:r>
                      <a:r>
                        <a:rPr lang="en-US" sz="1400" baseline="0" dirty="0" smtClean="0"/>
                        <a:t> or class period</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Just</a:t>
                      </a:r>
                      <a:r>
                        <a:rPr lang="en-US" sz="1400" baseline="0" dirty="0" smtClean="0"/>
                        <a:t> class period</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Just name</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BOTH!</a:t>
                      </a:r>
                      <a:endParaRPr 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250">
                <a:tc>
                  <a:txBody>
                    <a:bodyPr/>
                    <a:lstStyle/>
                    <a:p>
                      <a:pPr algn="ctr"/>
                      <a:r>
                        <a:rPr lang="en-US" sz="1400" dirty="0" smtClean="0"/>
                        <a:t>Total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64186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4179</TotalTime>
  <Words>486</Words>
  <Application>Microsoft Office PowerPoint</Application>
  <PresentationFormat>On-screen Show (4:3)</PresentationFormat>
  <Paragraphs>105</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Brush Script Std</vt:lpstr>
      <vt:lpstr>Calibri</vt:lpstr>
      <vt:lpstr>Clarity</vt:lpstr>
      <vt:lpstr>Your Favorite Book  Product Development</vt:lpstr>
      <vt:lpstr>Example 1</vt:lpstr>
      <vt:lpstr>EXAMPLE 2</vt:lpstr>
      <vt:lpstr>Rubric</vt:lpstr>
      <vt:lpstr>Rubric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Julius Caesar  Product Development</dc:title>
  <dc:creator>Nguyen, Jessica</dc:creator>
  <cp:lastModifiedBy>Jessica.Nguyen@fortbendisd.com</cp:lastModifiedBy>
  <cp:revision>28</cp:revision>
  <cp:lastPrinted>2016-05-10T19:41:27Z</cp:lastPrinted>
  <dcterms:created xsi:type="dcterms:W3CDTF">2015-12-04T13:57:39Z</dcterms:created>
  <dcterms:modified xsi:type="dcterms:W3CDTF">2016-06-07T21:51:34Z</dcterms:modified>
</cp:coreProperties>
</file>